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44" Type="http://schemas.openxmlformats.org/officeDocument/2006/relationships/slide" Target="slides/slide40.xml"/><Relationship Id="rId21" Type="http://schemas.openxmlformats.org/officeDocument/2006/relationships/slide" Target="slides/slide17.xml"/><Relationship Id="rId43" Type="http://schemas.openxmlformats.org/officeDocument/2006/relationships/slide" Target="slides/slide39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d00bccef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1d00bccef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1d00bccef3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1d00bccef3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1d00bccef3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1d00bccef3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1d00bccef3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1d00bccef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1d00bccef3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1d00bccef3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1d00bccef3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1d00bccef3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1d00bccef3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1d00bccef3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1d00bccef3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1d00bccef3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1d00bccef3_0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1d00bccef3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1d00bccef3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1d00bccef3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d00bccef3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d00bccef3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1d00bccef3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1d00bccef3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1d00bccef3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1d00bccef3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e05470a7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1e05470a7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1e05470a7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1e05470a7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1e05470a7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1e05470a7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d00bccef3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1d00bccef3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1d00bccef3_0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1d00bccef3_0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d00bccef3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d00bccef3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d00bccef3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1d00bccef3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1e1ec7ec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1e1ec7ec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d00bccef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1d00bccef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e1ec7ec3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e1ec7ec3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e1ec7ec3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1e1ec7ec3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e1ec7ec3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1e1ec7ec3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1e1ec7ec3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1e1ec7ec3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1e1ec7ec3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1e1ec7ec3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1e1ec7ec3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1e1ec7ec3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1e1ec7ec3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1e1ec7ec3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1e1ec7ec3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1e1ec7ec3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1e1ec7ec3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1e1ec7ec3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e1ec7ec3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e1ec7ec3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1d00bccef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1d00bccef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1e1ec7ec3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1e1ec7ec3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1e1ec7ec3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1e1ec7ec3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d00bccef3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1d00bccef3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1d00bccef3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1d00bccef3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d00bccef3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d00bccef3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d00bccef3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1d00bccef3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1d00bccef3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1d00bccef3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Relationship Id="rId10" Type="http://schemas.openxmlformats.org/officeDocument/2006/relationships/image" Target="../media/image39.png"/><Relationship Id="rId9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4.png"/><Relationship Id="rId8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Expectativa de vida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FFFF"/>
                </a:solidFill>
              </a:rPr>
              <a:t>en el mundo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42750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400">
                <a:solidFill>
                  <a:srgbClr val="FFFFFF"/>
                </a:solidFill>
              </a:rPr>
              <a:t>Manolo Bengochea                                Camila Falguera</a:t>
            </a:r>
            <a:endParaRPr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/>
        </p:nvSpPr>
        <p:spPr>
          <a:xfrm>
            <a:off x="1682850" y="185075"/>
            <a:ext cx="57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Europa</a:t>
            </a:r>
            <a:endParaRPr sz="1700"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088" y="733450"/>
            <a:ext cx="6889825" cy="688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/>
        </p:nvSpPr>
        <p:spPr>
          <a:xfrm>
            <a:off x="1682850" y="185075"/>
            <a:ext cx="57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Asia</a:t>
            </a:r>
            <a:endParaRPr sz="1700"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825" y="1082475"/>
            <a:ext cx="5960349" cy="596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/>
        </p:nvSpPr>
        <p:spPr>
          <a:xfrm>
            <a:off x="1682850" y="185075"/>
            <a:ext cx="57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Africa</a:t>
            </a:r>
            <a:endParaRPr sz="1700"/>
          </a:p>
        </p:txBody>
      </p:sp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875" y="826200"/>
            <a:ext cx="4618324" cy="461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75" y="-1253425"/>
            <a:ext cx="8453050" cy="84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5"/>
          <p:cNvSpPr txBox="1"/>
          <p:nvPr/>
        </p:nvSpPr>
        <p:spPr>
          <a:xfrm>
            <a:off x="1682850" y="185075"/>
            <a:ext cx="57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America</a:t>
            </a:r>
            <a:endParaRPr sz="1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6"/>
          <p:cNvSpPr txBox="1"/>
          <p:nvPr/>
        </p:nvSpPr>
        <p:spPr>
          <a:xfrm>
            <a:off x="1682850" y="185075"/>
            <a:ext cx="57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Evolución</a:t>
            </a:r>
            <a:r>
              <a:rPr lang="es-419" sz="1700"/>
              <a:t> del promedio de exp. de vida por continente</a:t>
            </a:r>
            <a:endParaRPr sz="1700"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938" y="804425"/>
            <a:ext cx="5890114" cy="420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/>
        </p:nvSpPr>
        <p:spPr>
          <a:xfrm>
            <a:off x="1682850" y="185075"/>
            <a:ext cx="57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Evolución del promedio de exp. de vida por continente</a:t>
            </a:r>
            <a:endParaRPr sz="1700"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6938" y="804425"/>
            <a:ext cx="5890114" cy="420722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7"/>
          <p:cNvSpPr/>
          <p:nvPr/>
        </p:nvSpPr>
        <p:spPr>
          <a:xfrm rot="1283253">
            <a:off x="4790825" y="1745867"/>
            <a:ext cx="370193" cy="370193"/>
          </a:xfrm>
          <a:prstGeom prst="donut">
            <a:avLst>
              <a:gd fmla="val 0" name="adj"/>
            </a:avLst>
          </a:prstGeom>
          <a:noFill/>
          <a:ln cap="flat" cmpd="sng" w="9525">
            <a:solidFill>
              <a:srgbClr val="674EA7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27"/>
          <p:cNvCxnSpPr>
            <a:stCxn id="146" idx="7"/>
          </p:cNvCxnSpPr>
          <p:nvPr/>
        </p:nvCxnSpPr>
        <p:spPr>
          <a:xfrm flipH="1" rot="10800000">
            <a:off x="5145521" y="1377723"/>
            <a:ext cx="2064600" cy="479100"/>
          </a:xfrm>
          <a:prstGeom prst="straightConnector1">
            <a:avLst/>
          </a:prstGeom>
          <a:noFill/>
          <a:ln cap="flat" cmpd="sng" w="9525">
            <a:solidFill>
              <a:srgbClr val="674EA7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48" name="Google Shape;148;p27"/>
          <p:cNvSpPr txBox="1"/>
          <p:nvPr/>
        </p:nvSpPr>
        <p:spPr>
          <a:xfrm>
            <a:off x="7140300" y="1130825"/>
            <a:ext cx="156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>
                <a:solidFill>
                  <a:srgbClr val="674EA7"/>
                </a:solidFill>
              </a:rPr>
              <a:t>¿</a:t>
            </a:r>
            <a:r>
              <a:rPr i="1" lang="es-419">
                <a:solidFill>
                  <a:srgbClr val="674EA7"/>
                </a:solidFill>
              </a:rPr>
              <a:t>Qué</a:t>
            </a:r>
            <a:r>
              <a:rPr i="1" lang="es-419">
                <a:solidFill>
                  <a:srgbClr val="674EA7"/>
                </a:solidFill>
              </a:rPr>
              <a:t> pasó acá?</a:t>
            </a:r>
            <a:endParaRPr i="1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8"/>
          <p:cNvSpPr txBox="1"/>
          <p:nvPr/>
        </p:nvSpPr>
        <p:spPr>
          <a:xfrm>
            <a:off x="1682850" y="185075"/>
            <a:ext cx="57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Analizamos el año 2010</a:t>
            </a:r>
            <a:endParaRPr sz="1700"/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75" y="712875"/>
            <a:ext cx="1108375" cy="427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1900" y="824065"/>
            <a:ext cx="1108375" cy="41670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3775" y="779297"/>
            <a:ext cx="1137950" cy="4256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5225" y="789075"/>
            <a:ext cx="1076274" cy="427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5000" y="779300"/>
            <a:ext cx="3415236" cy="343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67575" y="4228675"/>
            <a:ext cx="1076275" cy="807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95650" y="4241575"/>
            <a:ext cx="1076275" cy="80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61150" y="4228655"/>
            <a:ext cx="1076275" cy="807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/>
        </p:nvSpPr>
        <p:spPr>
          <a:xfrm>
            <a:off x="1682850" y="185075"/>
            <a:ext cx="57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Analizamos el año 2010</a:t>
            </a:r>
            <a:endParaRPr sz="1700"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850" y="748625"/>
            <a:ext cx="5778300" cy="4333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ctrTitle"/>
          </p:nvPr>
        </p:nvSpPr>
        <p:spPr>
          <a:xfrm>
            <a:off x="311708" y="439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FFFFF"/>
                </a:solidFill>
              </a:rPr>
              <a:t>Modelos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400" y="287175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ctrTitle"/>
          </p:nvPr>
        </p:nvSpPr>
        <p:spPr>
          <a:xfrm>
            <a:off x="311708" y="439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FFFFF"/>
                </a:solidFill>
              </a:rPr>
              <a:t>Primer modelo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439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FFFFF"/>
                </a:solidFill>
              </a:rPr>
              <a:t>Análisis</a:t>
            </a:r>
            <a:r>
              <a:rPr lang="es-419" sz="3000">
                <a:solidFill>
                  <a:srgbClr val="FFFFFF"/>
                </a:solidFill>
              </a:rPr>
              <a:t> exploratorio de los datos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2400" y="287175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/>
        </p:nvSpPr>
        <p:spPr>
          <a:xfrm>
            <a:off x="1682850" y="185075"/>
            <a:ext cx="57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Primer modelo</a:t>
            </a:r>
            <a:endParaRPr sz="1700"/>
          </a:p>
        </p:txBody>
      </p:sp>
      <p:sp>
        <p:nvSpPr>
          <p:cNvPr id="184" name="Google Shape;184;p32"/>
          <p:cNvSpPr txBox="1"/>
          <p:nvPr/>
        </p:nvSpPr>
        <p:spPr>
          <a:xfrm>
            <a:off x="387075" y="1065675"/>
            <a:ext cx="6846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700">
                <a:solidFill>
                  <a:srgbClr val="69B0BF"/>
                </a:solidFill>
              </a:rPr>
              <a:t>Idea:</a:t>
            </a:r>
            <a:r>
              <a:rPr lang="es-419" sz="1700"/>
              <a:t>  armar varios modelos con las variables que vimos que tienen una </a:t>
            </a:r>
            <a:r>
              <a:rPr lang="es-419" sz="1700"/>
              <a:t>relación</a:t>
            </a:r>
            <a:r>
              <a:rPr lang="es-419" sz="1700"/>
              <a:t> con la expectativa de vida para predecirla </a:t>
            </a:r>
            <a:endParaRPr sz="1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625" y="204900"/>
            <a:ext cx="6802750" cy="48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4"/>
          <p:cNvSpPr txBox="1"/>
          <p:nvPr>
            <p:ph type="title"/>
          </p:nvPr>
        </p:nvSpPr>
        <p:spPr>
          <a:xfrm>
            <a:off x="1523725" y="156850"/>
            <a:ext cx="85206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Expectativa de vida vs escolaridad</a:t>
            </a:r>
            <a:endParaRPr/>
          </a:p>
        </p:txBody>
      </p:sp>
      <p:pic>
        <p:nvPicPr>
          <p:cNvPr id="195" name="Google Shape;19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025" y="916775"/>
            <a:ext cx="7105124" cy="36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5"/>
          <p:cNvSpPr txBox="1"/>
          <p:nvPr>
            <p:ph type="title"/>
          </p:nvPr>
        </p:nvSpPr>
        <p:spPr>
          <a:xfrm>
            <a:off x="1849650" y="455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Expectativa de vida vs </a:t>
            </a:r>
            <a:r>
              <a:rPr lang="es-419"/>
              <a:t>Índice</a:t>
            </a:r>
            <a:r>
              <a:rPr lang="es-419"/>
              <a:t> ICR</a:t>
            </a:r>
            <a:endParaRPr/>
          </a:p>
        </p:txBody>
      </p:sp>
      <p:pic>
        <p:nvPicPr>
          <p:cNvPr id="201" name="Google Shape;20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788" y="1129375"/>
            <a:ext cx="7210425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2175600" y="475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Expectativa de vida vs GDP</a:t>
            </a:r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788" y="1241425"/>
            <a:ext cx="7210425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/>
        </p:nvSpPr>
        <p:spPr>
          <a:xfrm>
            <a:off x="1682850" y="185075"/>
            <a:ext cx="57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PMAEs</a:t>
            </a:r>
            <a:endParaRPr sz="1700"/>
          </a:p>
        </p:txBody>
      </p:sp>
      <p:pic>
        <p:nvPicPr>
          <p:cNvPr id="213" name="Google Shape;2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2" y="783875"/>
            <a:ext cx="4513423" cy="435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0252" y="853637"/>
            <a:ext cx="4368972" cy="422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6A5AF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8"/>
          <p:cNvSpPr txBox="1"/>
          <p:nvPr>
            <p:ph type="ctrTitle"/>
          </p:nvPr>
        </p:nvSpPr>
        <p:spPr>
          <a:xfrm>
            <a:off x="311708" y="439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000">
                <a:solidFill>
                  <a:srgbClr val="FFFFFF"/>
                </a:solidFill>
              </a:rPr>
              <a:t>Segundo </a:t>
            </a:r>
            <a:r>
              <a:rPr lang="es-419" sz="3000">
                <a:solidFill>
                  <a:srgbClr val="FFFFFF"/>
                </a:solidFill>
              </a:rPr>
              <a:t>modelo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/>
        </p:nvSpPr>
        <p:spPr>
          <a:xfrm>
            <a:off x="1682850" y="185075"/>
            <a:ext cx="57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Segundo modelo</a:t>
            </a:r>
            <a:endParaRPr sz="1700"/>
          </a:p>
        </p:txBody>
      </p:sp>
      <p:sp>
        <p:nvSpPr>
          <p:cNvPr id="225" name="Google Shape;225;p39"/>
          <p:cNvSpPr txBox="1"/>
          <p:nvPr/>
        </p:nvSpPr>
        <p:spPr>
          <a:xfrm>
            <a:off x="387075" y="1065675"/>
            <a:ext cx="4061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700">
                <a:solidFill>
                  <a:srgbClr val="69B0BF"/>
                </a:solidFill>
              </a:rPr>
              <a:t>Idea:</a:t>
            </a:r>
            <a:r>
              <a:rPr lang="es-419" sz="1700"/>
              <a:t>  implementar </a:t>
            </a:r>
            <a:r>
              <a:rPr i="1" lang="es-419" sz="1700">
                <a:solidFill>
                  <a:schemeClr val="dk1"/>
                </a:solidFill>
                <a:highlight>
                  <a:srgbClr val="C8EBF1"/>
                </a:highlight>
              </a:rPr>
              <a:t>KNN </a:t>
            </a:r>
            <a:r>
              <a:rPr lang="es-419" sz="1700"/>
              <a:t>para entender la variable </a:t>
            </a:r>
            <a:r>
              <a:rPr i="1" lang="es-419" sz="1700">
                <a:highlight>
                  <a:srgbClr val="C8EBF1"/>
                </a:highlight>
              </a:rPr>
              <a:t>nivel </a:t>
            </a:r>
            <a:r>
              <a:rPr lang="es-419" sz="1700"/>
              <a:t>(de desarrollo) con 2 variables: expectativa de vida y PBI</a:t>
            </a:r>
            <a:endParaRPr sz="1700"/>
          </a:p>
        </p:txBody>
      </p:sp>
      <p:sp>
        <p:nvSpPr>
          <p:cNvPr id="226" name="Google Shape;226;p39"/>
          <p:cNvSpPr txBox="1"/>
          <p:nvPr/>
        </p:nvSpPr>
        <p:spPr>
          <a:xfrm>
            <a:off x="387075" y="2274075"/>
            <a:ext cx="4034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700">
                <a:solidFill>
                  <a:srgbClr val="69B0BF"/>
                </a:solidFill>
              </a:rPr>
              <a:t>Obstáculo:</a:t>
            </a:r>
            <a:r>
              <a:rPr lang="es-419" sz="1700"/>
              <a:t> hay un </a:t>
            </a:r>
            <a:r>
              <a:rPr i="1" lang="es-419" sz="1700">
                <a:highlight>
                  <a:srgbClr val="C8EBF1"/>
                </a:highlight>
              </a:rPr>
              <a:t>desbalance </a:t>
            </a:r>
            <a:r>
              <a:rPr lang="es-419" sz="1700"/>
              <a:t>en el conjunto de datos </a:t>
            </a:r>
            <a:endParaRPr sz="17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0"/>
          <p:cNvSpPr txBox="1"/>
          <p:nvPr/>
        </p:nvSpPr>
        <p:spPr>
          <a:xfrm>
            <a:off x="1682850" y="185075"/>
            <a:ext cx="57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Segundo modelo</a:t>
            </a:r>
            <a:endParaRPr sz="1700"/>
          </a:p>
        </p:txBody>
      </p:sp>
      <p:sp>
        <p:nvSpPr>
          <p:cNvPr id="232" name="Google Shape;232;p40"/>
          <p:cNvSpPr txBox="1"/>
          <p:nvPr/>
        </p:nvSpPr>
        <p:spPr>
          <a:xfrm>
            <a:off x="387075" y="1065675"/>
            <a:ext cx="4061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700">
                <a:solidFill>
                  <a:srgbClr val="69B0BF"/>
                </a:solidFill>
              </a:rPr>
              <a:t>Idea:</a:t>
            </a:r>
            <a:r>
              <a:rPr lang="es-419" sz="1700"/>
              <a:t>  implementar </a:t>
            </a:r>
            <a:r>
              <a:rPr i="1" lang="es-419" sz="1700">
                <a:solidFill>
                  <a:schemeClr val="dk1"/>
                </a:solidFill>
                <a:highlight>
                  <a:srgbClr val="C8EBF1"/>
                </a:highlight>
              </a:rPr>
              <a:t>KNN </a:t>
            </a:r>
            <a:r>
              <a:rPr lang="es-419" sz="1700"/>
              <a:t>para entender la variable </a:t>
            </a:r>
            <a:r>
              <a:rPr i="1" lang="es-419" sz="1700">
                <a:highlight>
                  <a:srgbClr val="C8EBF1"/>
                </a:highlight>
              </a:rPr>
              <a:t>nivel </a:t>
            </a:r>
            <a:r>
              <a:rPr lang="es-419" sz="1700"/>
              <a:t>(de desarrollo) con 2 variables: expectativa de vida y PBI</a:t>
            </a:r>
            <a:endParaRPr sz="1700"/>
          </a:p>
        </p:txBody>
      </p:sp>
      <p:sp>
        <p:nvSpPr>
          <p:cNvPr id="233" name="Google Shape;233;p40"/>
          <p:cNvSpPr txBox="1"/>
          <p:nvPr/>
        </p:nvSpPr>
        <p:spPr>
          <a:xfrm>
            <a:off x="387075" y="2274075"/>
            <a:ext cx="4034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-419" sz="1700">
                <a:solidFill>
                  <a:srgbClr val="69B0BF"/>
                </a:solidFill>
              </a:rPr>
              <a:t>Obstáculo:</a:t>
            </a:r>
            <a:r>
              <a:rPr lang="es-419" sz="1700"/>
              <a:t> hay un </a:t>
            </a:r>
            <a:r>
              <a:rPr i="1" lang="es-419" sz="1700">
                <a:highlight>
                  <a:srgbClr val="C8EBF1"/>
                </a:highlight>
              </a:rPr>
              <a:t>desbalance </a:t>
            </a:r>
            <a:r>
              <a:rPr lang="es-419" sz="1700"/>
              <a:t>en el conjunto de datos </a:t>
            </a:r>
            <a:endParaRPr sz="1700"/>
          </a:p>
        </p:txBody>
      </p:sp>
      <p:pic>
        <p:nvPicPr>
          <p:cNvPr id="234" name="Google Shape;234;p40"/>
          <p:cNvPicPr preferRelativeResize="0"/>
          <p:nvPr/>
        </p:nvPicPr>
        <p:blipFill rotWithShape="1">
          <a:blip r:embed="rId3">
            <a:alphaModFix/>
          </a:blip>
          <a:srcRect b="51218" l="0" r="48738" t="4305"/>
          <a:stretch/>
        </p:blipFill>
        <p:spPr>
          <a:xfrm>
            <a:off x="4069575" y="2047250"/>
            <a:ext cx="4769624" cy="2955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Exp. de vida</a:t>
            </a:r>
            <a:endParaRPr/>
          </a:p>
        </p:txBody>
      </p:sp>
      <p:pic>
        <p:nvPicPr>
          <p:cNvPr id="240" name="Google Shape;24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950" y="1200675"/>
            <a:ext cx="7210425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1950"/>
            <a:ext cx="8839199" cy="170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75" y="3341125"/>
            <a:ext cx="8415826" cy="15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675000" y="572350"/>
            <a:ext cx="779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Dataset de </a:t>
            </a:r>
            <a:r>
              <a:rPr i="1" lang="es-419">
                <a:solidFill>
                  <a:schemeClr val="dk1"/>
                </a:solidFill>
                <a:highlight>
                  <a:srgbClr val="C8EBF1"/>
                </a:highlight>
              </a:rPr>
              <a:t>2938 </a:t>
            </a:r>
            <a:r>
              <a:rPr lang="es-419">
                <a:solidFill>
                  <a:schemeClr val="dk1"/>
                </a:solidFill>
                <a:highlight>
                  <a:srgbClr val="C8EBF1"/>
                </a:highlight>
              </a:rPr>
              <a:t>observaciones</a:t>
            </a:r>
            <a:r>
              <a:rPr lang="es-419">
                <a:solidFill>
                  <a:schemeClr val="dk1"/>
                </a:solidFill>
              </a:rPr>
              <a:t>, </a:t>
            </a:r>
            <a:r>
              <a:rPr i="1" lang="es-419">
                <a:solidFill>
                  <a:schemeClr val="dk1"/>
                </a:solidFill>
                <a:highlight>
                  <a:srgbClr val="C8EBF1"/>
                </a:highlight>
              </a:rPr>
              <a:t>20</a:t>
            </a:r>
            <a:r>
              <a:rPr lang="es-419">
                <a:solidFill>
                  <a:schemeClr val="dk1"/>
                </a:solidFill>
                <a:highlight>
                  <a:srgbClr val="C8EBF1"/>
                </a:highlight>
              </a:rPr>
              <a:t> variables</a:t>
            </a:r>
            <a:r>
              <a:rPr lang="es-419">
                <a:solidFill>
                  <a:schemeClr val="dk1"/>
                </a:solidFill>
              </a:rPr>
              <a:t>, </a:t>
            </a:r>
            <a:r>
              <a:rPr lang="es-419">
                <a:solidFill>
                  <a:schemeClr val="dk1"/>
                </a:solidFill>
              </a:rPr>
              <a:t>descargado de Kaggle, originalmente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extraídos del repositorio de datos de la </a:t>
            </a:r>
            <a:r>
              <a:rPr i="1" lang="es-419">
                <a:solidFill>
                  <a:schemeClr val="dk1"/>
                </a:solidFill>
                <a:highlight>
                  <a:srgbClr val="C8EBF1"/>
                </a:highlight>
              </a:rPr>
              <a:t>Organización</a:t>
            </a:r>
            <a:r>
              <a:rPr i="1" lang="es-419">
                <a:solidFill>
                  <a:schemeClr val="dk1"/>
                </a:solidFill>
                <a:highlight>
                  <a:srgbClr val="C8EBF1"/>
                </a:highlight>
              </a:rPr>
              <a:t> Mundial de la Salud (OMS)</a:t>
            </a:r>
            <a:r>
              <a:rPr lang="es-419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PBI</a:t>
            </a:r>
            <a:endParaRPr/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8263" y="1373825"/>
            <a:ext cx="7210425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Exp. de vida vs PBI en 4 </a:t>
            </a:r>
            <a:r>
              <a:rPr lang="es-419"/>
              <a:t>años</a:t>
            </a:r>
            <a:r>
              <a:rPr lang="es-419"/>
              <a:t> diferentes</a:t>
            </a:r>
            <a:endParaRPr/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025" y="1007900"/>
            <a:ext cx="7355950" cy="405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Distribución</a:t>
            </a:r>
            <a:r>
              <a:rPr lang="es-419"/>
              <a:t> de los datos en el primer KNN</a:t>
            </a:r>
            <a:endParaRPr/>
          </a:p>
        </p:txBody>
      </p:sp>
      <p:pic>
        <p:nvPicPr>
          <p:cNvPr id="258" name="Google Shape;25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788" y="1221050"/>
            <a:ext cx="7210425" cy="368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88" y="505900"/>
            <a:ext cx="8354226" cy="427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6"/>
          <p:cNvSpPr txBox="1"/>
          <p:nvPr>
            <p:ph type="title"/>
          </p:nvPr>
        </p:nvSpPr>
        <p:spPr>
          <a:xfrm>
            <a:off x="2807075" y="434850"/>
            <a:ext cx="29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Matriz de </a:t>
            </a:r>
            <a:r>
              <a:rPr lang="es-419"/>
              <a:t>confusión</a:t>
            </a:r>
            <a:r>
              <a:rPr lang="es-419"/>
              <a:t> </a:t>
            </a:r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900" y="1088650"/>
            <a:ext cx="7772210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6"/>
          <p:cNvSpPr txBox="1"/>
          <p:nvPr/>
        </p:nvSpPr>
        <p:spPr>
          <a:xfrm>
            <a:off x="6164050" y="4590900"/>
            <a:ext cx="277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Sensibilidad: </a:t>
            </a:r>
            <a:r>
              <a:rPr i="1" lang="es-419">
                <a:highlight>
                  <a:srgbClr val="C8EBF1"/>
                </a:highlight>
              </a:rPr>
              <a:t>0.949</a:t>
            </a:r>
            <a:endParaRPr i="1">
              <a:highlight>
                <a:srgbClr val="C8EBF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Especificidad: </a:t>
            </a:r>
            <a:r>
              <a:rPr i="1" lang="es-419">
                <a:solidFill>
                  <a:schemeClr val="dk1"/>
                </a:solidFill>
                <a:highlight>
                  <a:srgbClr val="C8EBF1"/>
                </a:highlight>
              </a:rPr>
              <a:t>0.720</a:t>
            </a:r>
            <a:endParaRPr i="1">
              <a:highlight>
                <a:srgbClr val="C8EBF1"/>
              </a:highligh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788" y="1159925"/>
            <a:ext cx="7210425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Distribución de los datos en el segundo KNN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850" y="661675"/>
            <a:ext cx="7977851" cy="407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>
            <p:ph type="title"/>
          </p:nvPr>
        </p:nvSpPr>
        <p:spPr>
          <a:xfrm>
            <a:off x="2817250" y="516325"/>
            <a:ext cx="325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Matriz de </a:t>
            </a:r>
            <a:r>
              <a:rPr lang="es-419"/>
              <a:t>confusión</a:t>
            </a:r>
            <a:r>
              <a:rPr lang="es-419"/>
              <a:t> </a:t>
            </a:r>
            <a:endParaRPr/>
          </a:p>
        </p:txBody>
      </p:sp>
      <p:pic>
        <p:nvPicPr>
          <p:cNvPr id="287" name="Google Shape;28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125" y="1241450"/>
            <a:ext cx="7210425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9"/>
          <p:cNvSpPr txBox="1"/>
          <p:nvPr/>
        </p:nvSpPr>
        <p:spPr>
          <a:xfrm>
            <a:off x="6164050" y="4514700"/>
            <a:ext cx="277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Sensibilidad: </a:t>
            </a:r>
            <a:r>
              <a:rPr i="1" lang="es-419">
                <a:highlight>
                  <a:srgbClr val="C8EBF1"/>
                </a:highlight>
              </a:rPr>
              <a:t>0.882</a:t>
            </a:r>
            <a:endParaRPr i="1">
              <a:highlight>
                <a:srgbClr val="C8EBF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1"/>
                </a:solidFill>
              </a:rPr>
              <a:t>Especificidad: </a:t>
            </a:r>
            <a:r>
              <a:rPr i="1" lang="es-419">
                <a:solidFill>
                  <a:schemeClr val="dk1"/>
                </a:solidFill>
                <a:highlight>
                  <a:srgbClr val="C8EBF1"/>
                </a:highlight>
              </a:rPr>
              <a:t>0.861</a:t>
            </a:r>
            <a:endParaRPr i="1">
              <a:highlight>
                <a:srgbClr val="C8EBF1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5700" y="1180275"/>
            <a:ext cx="7210425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Distribución de los datos en el tercer KNN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613" y="451013"/>
            <a:ext cx="8296625" cy="42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213" y="736125"/>
            <a:ext cx="6251576" cy="44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1682850" y="185075"/>
            <a:ext cx="57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Distribución</a:t>
            </a:r>
            <a:r>
              <a:rPr lang="es-419" sz="1700"/>
              <a:t> de </a:t>
            </a:r>
            <a:r>
              <a:rPr lang="es-419" sz="1700"/>
              <a:t>expectativa de vida</a:t>
            </a:r>
            <a:r>
              <a:rPr lang="es-419" sz="1700"/>
              <a:t> por continente</a:t>
            </a:r>
            <a:endParaRPr sz="17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2"/>
          <p:cNvSpPr txBox="1"/>
          <p:nvPr>
            <p:ph type="title"/>
          </p:nvPr>
        </p:nvSpPr>
        <p:spPr>
          <a:xfrm>
            <a:off x="3000575" y="445025"/>
            <a:ext cx="3021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Matriz de </a:t>
            </a:r>
            <a:r>
              <a:rPr lang="es-419"/>
              <a:t>confusión</a:t>
            </a:r>
            <a:r>
              <a:rPr lang="es-419"/>
              <a:t> </a:t>
            </a:r>
            <a:endParaRPr/>
          </a:p>
        </p:txBody>
      </p:sp>
      <p:pic>
        <p:nvPicPr>
          <p:cNvPr id="305" name="Google Shape;30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850" y="1241425"/>
            <a:ext cx="7210425" cy="3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52"/>
          <p:cNvSpPr txBox="1"/>
          <p:nvPr/>
        </p:nvSpPr>
        <p:spPr>
          <a:xfrm>
            <a:off x="6164050" y="4590900"/>
            <a:ext cx="277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Sensibilidad: </a:t>
            </a:r>
            <a:r>
              <a:rPr i="1" lang="es-419">
                <a:highlight>
                  <a:srgbClr val="C8EBF1"/>
                </a:highlight>
              </a:rPr>
              <a:t>0.908</a:t>
            </a:r>
            <a:endParaRPr i="1">
              <a:highlight>
                <a:srgbClr val="C8EBF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Especificidad: </a:t>
            </a:r>
            <a:r>
              <a:rPr i="1" lang="es-419">
                <a:solidFill>
                  <a:schemeClr val="dk1"/>
                </a:solidFill>
                <a:highlight>
                  <a:srgbClr val="C8EBF1"/>
                </a:highlight>
              </a:rPr>
              <a:t>0.926</a:t>
            </a:r>
            <a:endParaRPr i="1">
              <a:highlight>
                <a:srgbClr val="C8EBF1"/>
              </a:highligh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>
            <p:ph type="title"/>
          </p:nvPr>
        </p:nvSpPr>
        <p:spPr>
          <a:xfrm>
            <a:off x="2532000" y="414475"/>
            <a:ext cx="378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Predichos vs observados</a:t>
            </a:r>
            <a:endParaRPr/>
          </a:p>
        </p:txBody>
      </p:sp>
      <p:pic>
        <p:nvPicPr>
          <p:cNvPr id="312" name="Google Shape;3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00" y="1831982"/>
            <a:ext cx="9144002" cy="3231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213" y="736125"/>
            <a:ext cx="6251576" cy="44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 txBox="1"/>
          <p:nvPr/>
        </p:nvSpPr>
        <p:spPr>
          <a:xfrm>
            <a:off x="1682850" y="185075"/>
            <a:ext cx="57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Distribución de expectativa de vida por nivel de desarrollo</a:t>
            </a:r>
            <a:endParaRPr sz="1700"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6225" y="736125"/>
            <a:ext cx="6170307" cy="440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/>
        </p:nvSpPr>
        <p:spPr>
          <a:xfrm>
            <a:off x="1682850" y="185075"/>
            <a:ext cx="57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Proporción</a:t>
            </a:r>
            <a:r>
              <a:rPr lang="es-419" sz="1700"/>
              <a:t> </a:t>
            </a:r>
            <a:r>
              <a:rPr lang="es-419" sz="1700"/>
              <a:t>del nivel de desarrollo por continente</a:t>
            </a:r>
            <a:endParaRPr sz="1700"/>
          </a:p>
        </p:txBody>
      </p:sp>
      <p:pic>
        <p:nvPicPr>
          <p:cNvPr id="87" name="Google Shape;87;p18"/>
          <p:cNvPicPr preferRelativeResize="0"/>
          <p:nvPr/>
        </p:nvPicPr>
        <p:blipFill rotWithShape="1">
          <a:blip r:embed="rId3">
            <a:alphaModFix/>
          </a:blip>
          <a:srcRect b="48905" l="0" r="50094" t="5793"/>
          <a:stretch/>
        </p:blipFill>
        <p:spPr>
          <a:xfrm>
            <a:off x="1369863" y="831775"/>
            <a:ext cx="6404274" cy="41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1682850" y="185075"/>
            <a:ext cx="57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Expectativa de vida vs </a:t>
            </a:r>
            <a:r>
              <a:rPr lang="es-419" sz="1700"/>
              <a:t>índice</a:t>
            </a:r>
            <a:r>
              <a:rPr lang="es-419" sz="1700"/>
              <a:t> ICR por año</a:t>
            </a:r>
            <a:endParaRPr sz="1700"/>
          </a:p>
        </p:txBody>
      </p:sp>
      <p:pic>
        <p:nvPicPr>
          <p:cNvPr id="93" name="Google Shape;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8950" y="806550"/>
            <a:ext cx="5366101" cy="536610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9"/>
          <p:cNvSpPr/>
          <p:nvPr/>
        </p:nvSpPr>
        <p:spPr>
          <a:xfrm>
            <a:off x="2018700" y="1929075"/>
            <a:ext cx="183300" cy="774000"/>
          </a:xfrm>
          <a:prstGeom prst="rect">
            <a:avLst/>
          </a:prstGeom>
          <a:solidFill>
            <a:srgbClr val="FBFBFA"/>
          </a:solidFill>
          <a:ln cap="flat" cmpd="sng" w="9525">
            <a:solidFill>
              <a:srgbClr val="FDFC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9"/>
          <p:cNvSpPr/>
          <p:nvPr/>
        </p:nvSpPr>
        <p:spPr>
          <a:xfrm>
            <a:off x="4045150" y="3904975"/>
            <a:ext cx="642000" cy="183000"/>
          </a:xfrm>
          <a:prstGeom prst="rect">
            <a:avLst/>
          </a:prstGeom>
          <a:solidFill>
            <a:srgbClr val="FBFBFA"/>
          </a:solidFill>
          <a:ln cap="flat" cmpd="sng" w="9525">
            <a:solidFill>
              <a:srgbClr val="FDFCF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/>
        </p:nvSpPr>
        <p:spPr>
          <a:xfrm>
            <a:off x="3821050" y="3687775"/>
            <a:ext cx="10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índice</a:t>
            </a:r>
            <a:r>
              <a:rPr lang="es-419">
                <a:solidFill>
                  <a:schemeClr val="dk2"/>
                </a:solidFill>
              </a:rPr>
              <a:t> icr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7" name="Google Shape;97;p19"/>
          <p:cNvSpPr txBox="1"/>
          <p:nvPr/>
        </p:nvSpPr>
        <p:spPr>
          <a:xfrm rot="-5400000">
            <a:off x="1245600" y="1746675"/>
            <a:ext cx="151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dk2"/>
                </a:solidFill>
              </a:rPr>
              <a:t>exp. de vida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/>
        </p:nvSpPr>
        <p:spPr>
          <a:xfrm>
            <a:off x="1682850" y="185075"/>
            <a:ext cx="57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Gasto total vs exp. de vida</a:t>
            </a:r>
            <a:endParaRPr sz="1700"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000" y="631475"/>
            <a:ext cx="7484006" cy="42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/>
        </p:nvSpPr>
        <p:spPr>
          <a:xfrm>
            <a:off x="1682850" y="185075"/>
            <a:ext cx="57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/>
              <a:t>Distribución de expectativa de vida por continente</a:t>
            </a:r>
            <a:endParaRPr sz="1700"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14" y="882225"/>
            <a:ext cx="7913376" cy="48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